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1" r:id="rId22"/>
    <p:sldId id="292" r:id="rId23"/>
    <p:sldId id="278" r:id="rId24"/>
    <p:sldId id="279" r:id="rId25"/>
    <p:sldId id="280" r:id="rId26"/>
    <p:sldId id="281"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834A6E-4027-46CF-9C0C-38257F0CECF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34A6E-4027-46CF-9C0C-38257F0CECF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34A6E-4027-46CF-9C0C-38257F0CECF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5632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921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489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6902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3725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6639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52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530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34A6E-4027-46CF-9C0C-38257F0CECF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5424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1531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9626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53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8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088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21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499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94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34A6E-4027-46CF-9C0C-38257F0CECF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79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27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465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72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34A6E-4027-46CF-9C0C-38257F0CECF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834A6E-4027-46CF-9C0C-38257F0CECFC}"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34A6E-4027-46CF-9C0C-38257F0CECFC}"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34A6E-4027-46CF-9C0C-38257F0CECFC}"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34A6E-4027-46CF-9C0C-38257F0CECF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34A6E-4027-46CF-9C0C-38257F0CECF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10FED-4CF6-4775-874F-630AE50392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34A6E-4027-46CF-9C0C-38257F0CECFC}" type="datetimeFigureOut">
              <a:rPr lang="en-US" smtClean="0"/>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10FED-4CF6-4775-874F-630AE50392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13/09/2018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63929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A30A0-6662-4771-9F5C-9E4786684450}" type="datetimeFigureOut">
              <a:rPr lang="en-US" smtClean="0">
                <a:solidFill>
                  <a:prstClr val="black">
                    <a:tint val="75000"/>
                  </a:prstClr>
                </a:solidFill>
              </a:rPr>
              <a:pPr/>
              <a:t>9/13/2018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2B7B8-A411-438E-A68A-54B8E393D8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03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8699"/>
            <a:ext cx="9144000" cy="6858000"/>
          </a:xfrm>
          <a:prstGeom prst="rect">
            <a:avLst/>
          </a:prstGeom>
          <a:noFill/>
          <a:ln w="9525">
            <a:noFill/>
            <a:miter lim="800000"/>
            <a:headEnd/>
            <a:tailEnd/>
          </a:ln>
          <a:effectLst/>
        </p:spPr>
      </p:pic>
      <p:sp>
        <p:nvSpPr>
          <p:cNvPr id="3" name="Rectangle 2"/>
          <p:cNvSpPr/>
          <p:nvPr/>
        </p:nvSpPr>
        <p:spPr>
          <a:xfrm>
            <a:off x="714348" y="76200"/>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36</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9512" y="1161633"/>
            <a:ext cx="8784976" cy="2800767"/>
          </a:xfrm>
          <a:prstGeom prst="rect">
            <a:avLst/>
          </a:prstGeom>
          <a:solidFill>
            <a:schemeClr val="bg1">
              <a:alpha val="44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وَلَقَدْ بَعَثْنَا فِي كُلِّ أُمَّةٍ رَّسُولًا أَنِ اعْبُدُوا اللَّهَ وَاجْتَنِبُوا الطَّاغُوتَ ۖ فَمِنْهُم مَّنْ هَدَى اللَّهُ وَمِنْهُم مَّنْ حَقَّتْ عَلَيْهِ الضَّلَالَةُ ۚ فَسِيرُوا فِي الْأَرْضِ فَانظُرُوا كَيْفَ كَانَ عَاقِبَةُ الْمُكَذِّبِينَ </a:t>
            </a:r>
            <a:endParaRPr lang="ms-MY"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69645" y="4124742"/>
            <a:ext cx="8991600" cy="2554545"/>
          </a:xfrm>
          <a:prstGeom prst="rect">
            <a:avLst/>
          </a:prstGeom>
          <a:solidFill>
            <a:srgbClr val="00B0F0">
              <a:alpha val="45000"/>
            </a:srgbClr>
          </a:solidFill>
        </p:spPr>
        <p:txBody>
          <a:bodyPr wrap="square">
            <a:spAutoFit/>
          </a:bodyPr>
          <a:lstStyle/>
          <a:p>
            <a:pPr algn="ct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sesungguhnya Kami telah mengutus dalam kalangan tiap-tiap umat seorang Rasul (dengan memerintahkannya menyeru mereka): Hendaklah kamu menyembah Allah dan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jauhilah</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taghut. Maka di antara mereka (yang menerima seruan Rasul itu), ada yang diberi hidayat petunjuk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oIeh</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dan ada pula yang berhak ditimpa kesesatan. Oleh itu mengembaralah kamu di bumi, kemudian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lihatlah</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bagaimana buruknya kesudahan umat-umat yang mendustakan Rasul-rasulnya”.</a:t>
            </a: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Anbiya</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107: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2675930"/>
            <a:ext cx="8771867" cy="769441"/>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أَرْسَلْنَاكَ إِلَّا رَحْمَةً لِّلْعَالَمِينَ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69645" y="4149804"/>
            <a:ext cx="8991600" cy="1107996"/>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tiadalah Kami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mengutuskan</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engkau (wahai </a:t>
            </a:r>
            <a:r>
              <a:rPr lang="ms-MY"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melainkan untuk menjadi rahmat bagi sekalian alam”.</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152400" y="1070454"/>
            <a:ext cx="6858000" cy="1384317"/>
          </a:xfrm>
          <a:prstGeom prst="rightArrow">
            <a:avLst>
              <a:gd name="adj1" fmla="val 68182"/>
              <a:gd name="adj2" fmla="val 5000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Setiap Umat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diutuskan</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para Rasul bagi membimbing ke jalan kebenaran </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762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Saba’</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28:</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2430959"/>
            <a:ext cx="8771867"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أَرْسَلْنَاكَ إِلَّا كَافَّةً لِّلنَّاسِ بَشِيرًا وَنَذِيرًا وَلَٰكِنَّ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أَكْثَرَ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النَّاسِ لَا يَعْلَمُونَ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69645" y="4124742"/>
            <a:ext cx="8991600" cy="2154436"/>
          </a:xfrm>
          <a:prstGeom prst="rect">
            <a:avLst/>
          </a:prstGeom>
          <a:solidFill>
            <a:srgbClr val="00B0F0">
              <a:alpha val="45000"/>
            </a:srgbClr>
          </a:solidFill>
        </p:spPr>
        <p:txBody>
          <a:bodyPr wrap="square">
            <a:spAutoFit/>
          </a:bodyPr>
          <a:lstStyle/>
          <a:p>
            <a:pPr algn="ct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tiadalah Kami </a:t>
            </a:r>
            <a:r>
              <a:rPr lang="ms-MY"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mengutusmu</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(wahai </a:t>
            </a:r>
            <a:r>
              <a:rPr lang="ms-MY"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melainkan untuk umat manusia seluruhnya, sebagai Rasul pembawa berita gembira (kepada orang-orang yang beriman) dan pemberi amaran (kepada orang-orang yang ingkar); akan tetapi kebanyakan manusia tidak mengetahui (hakikat itu)”.</a:t>
            </a:r>
            <a:r>
              <a:rPr lang="en-US" sz="2000" b="1" dirty="0" smtClean="0">
                <a:effectLst>
                  <a:outerShdw blurRad="38100" dist="38100" dir="2700000" algn="tl">
                    <a:srgbClr val="000000">
                      <a:alpha val="43137"/>
                    </a:srgbClr>
                  </a:outerShdw>
                </a:effectLst>
              </a:rPr>
              <a:t> </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152400" y="977883"/>
            <a:ext cx="6858000" cy="1384317"/>
          </a:xfrm>
          <a:prstGeom prst="rightArrow">
            <a:avLst>
              <a:gd name="adj1" fmla="val 68182"/>
              <a:gd name="adj2" fmla="val 5000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Rasulullah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sebagai utusan bagi menyantuni seluruh umat manusia</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623659" cy="553998"/>
          </a:xfrm>
          <a:prstGeom prst="rect">
            <a:avLst/>
          </a:prstGeom>
        </p:spPr>
        <p:txBody>
          <a:bodyPr wrap="square">
            <a:spAutoFit/>
          </a:bodyPr>
          <a:lstStyle/>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Mesej keindahan Islam</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342900" y="1676400"/>
            <a:ext cx="8458200" cy="1204322"/>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Amalan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tindakan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bertentangan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keindahan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mesti</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dihentikan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7"/>
          <p:cNvSpPr/>
          <p:nvPr/>
        </p:nvSpPr>
        <p:spPr>
          <a:xfrm>
            <a:off x="304800" y="3534956"/>
            <a:ext cx="8610600" cy="1204322"/>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Kita hendaklah menjelaskan tentang ketinggian dan kemuliaan agama Islam ke seluruh umat manusia</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84398" y="1849398"/>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Penubuhan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Universiti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Azhar</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menjadikan umat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Mesir</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bertamadun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04800"/>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ketamadunan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84398" y="1235333"/>
            <a:ext cx="7726202" cy="461665"/>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 muncul di benua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afrika</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menerusi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Mesir</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05744" y="3830598"/>
            <a:ext cx="7704856" cy="1200329"/>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Kerahmatan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turut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dirasai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penerokaan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rantau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Balkan,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China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Nusantara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iamond 6"/>
          <p:cNvSpPr/>
          <p:nvPr/>
        </p:nvSpPr>
        <p:spPr>
          <a:xfrm>
            <a:off x="185664" y="1043698"/>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Diamond 7"/>
          <p:cNvSpPr/>
          <p:nvPr/>
        </p:nvSpPr>
        <p:spPr>
          <a:xfrm>
            <a:off x="60648" y="4114800"/>
            <a:ext cx="864096" cy="792088"/>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Diamond 8"/>
          <p:cNvSpPr/>
          <p:nvPr/>
        </p:nvSpPr>
        <p:spPr>
          <a:xfrm>
            <a:off x="152400" y="1958842"/>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Rectangle 9"/>
          <p:cNvSpPr/>
          <p:nvPr/>
        </p:nvSpPr>
        <p:spPr>
          <a:xfrm>
            <a:off x="884398" y="2839998"/>
            <a:ext cx="7726202" cy="830997"/>
          </a:xfrm>
          <a:prstGeom prst="rect">
            <a:avLst/>
          </a:prstGeom>
          <a:solidFill>
            <a:schemeClr val="accent3">
              <a:alpha val="63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Penubuhan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Universiti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Cordova</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membentuk tamadun baru di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Andulisia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914400" y="5200471"/>
            <a:ext cx="7726202" cy="1200329"/>
          </a:xfrm>
          <a:prstGeom prst="rect">
            <a:avLst/>
          </a:prstGeom>
          <a:solidFill>
            <a:srgbClr val="0070C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 Islam perlu tampilkan akhlak terpuji sebagaimana akhlak Rasulullah SAW dan para Sahabat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Diamond 11"/>
          <p:cNvSpPr/>
          <p:nvPr/>
        </p:nvSpPr>
        <p:spPr>
          <a:xfrm>
            <a:off x="118799" y="2839998"/>
            <a:ext cx="864096" cy="792088"/>
          </a:xfrm>
          <a:prstGeom prst="diamond">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3" name="Diamond 12"/>
          <p:cNvSpPr/>
          <p:nvPr/>
        </p:nvSpPr>
        <p:spPr>
          <a:xfrm>
            <a:off x="166105" y="5330118"/>
            <a:ext cx="864096" cy="792088"/>
          </a:xfrm>
          <a:prstGeom prst="diamond">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179512" y="76200"/>
            <a:ext cx="878497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Hijrah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berpaksikan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937020" y="2819400"/>
            <a:ext cx="7726202" cy="830997"/>
          </a:xfrm>
          <a:prstGeom prst="rect">
            <a:avLst/>
          </a:prstGeom>
          <a:solidFill>
            <a:srgbClr val="92D050">
              <a:alpha val="64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Penekanan aspek keharmonian beragama dan keadilan sejagat</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8" name="Right Arrow 7"/>
          <p:cNvSpPr/>
          <p:nvPr/>
        </p:nvSpPr>
        <p:spPr>
          <a:xfrm>
            <a:off x="228600" y="1468398"/>
            <a:ext cx="4724400" cy="1274802"/>
          </a:xfrm>
          <a:prstGeom prst="rightArrow">
            <a:avLst>
              <a:gd name="adj1" fmla="val 68182"/>
              <a:gd name="adj2" fmla="val 50000"/>
            </a:avLst>
          </a:prstGeom>
          <a:solidFill>
            <a:srgbClr val="0070C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Piagam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Madinah</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960598" y="3886200"/>
            <a:ext cx="7726202" cy="830997"/>
          </a:xfrm>
          <a:prstGeom prst="rect">
            <a:avLst/>
          </a:prstGeom>
          <a:solidFill>
            <a:schemeClr val="accent4">
              <a:lumMod val="75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Perhubungan umat silam sesama Islam dan </a:t>
            </a:r>
          </a:p>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bukan Islam</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10" name="Rectangle 9"/>
          <p:cNvSpPr/>
          <p:nvPr/>
        </p:nvSpPr>
        <p:spPr>
          <a:xfrm>
            <a:off x="960598" y="4953000"/>
            <a:ext cx="7726202" cy="461665"/>
          </a:xfrm>
          <a:prstGeom prst="rect">
            <a:avLst/>
          </a:prstGeom>
          <a:solidFill>
            <a:srgbClr val="FFC000">
              <a:alpha val="64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Mempertahankan kedaulatan Negara Islam </a:t>
            </a:r>
            <a:r>
              <a:rPr lang="ms-MY" sz="2400" b="1" dirty="0" err="1" smtClean="0">
                <a:solidFill>
                  <a:schemeClr val="bg1"/>
                </a:solidFill>
                <a:effectLst>
                  <a:glow rad="101600">
                    <a:schemeClr val="tx1">
                      <a:alpha val="60000"/>
                    </a:schemeClr>
                  </a:glow>
                </a:effectLst>
                <a:latin typeface="Arial" pitchFamily="34" charset="0"/>
                <a:cs typeface="Arial" pitchFamily="34" charset="0"/>
              </a:rPr>
              <a:t>Madinah</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2264573"/>
            <a:ext cx="8771867" cy="830997"/>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هِجْرَةَ بَعْدَ الفَتْحِ، وَلَكِنْ جِهَادٌ وَنِيَّةٌ.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526845" y="3958356"/>
            <a:ext cx="8159955" cy="1200329"/>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 lagi Jihad selepas pembukaan kota </a:t>
            </a:r>
            <a:r>
              <a:rPr lang="ms-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Mekah</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akan tetapi yang masih ada ialah jihad dan niat”.</a:t>
            </a:r>
            <a:endPar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623659" cy="553998"/>
          </a:xfrm>
          <a:prstGeom prst="rect">
            <a:avLst/>
          </a:prstGeom>
        </p:spPr>
        <p:txBody>
          <a:bodyPr wrap="square">
            <a:spAutoFit/>
          </a:bodyPr>
          <a:lstStyle/>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Semangat Hijrah tidak akan pudar</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342900" y="1676400"/>
            <a:ext cx="8458200" cy="1204322"/>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Hendaklah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berubah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menjadi</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insan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p>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cemerlang</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7"/>
          <p:cNvSpPr/>
          <p:nvPr/>
        </p:nvSpPr>
        <p:spPr>
          <a:xfrm>
            <a:off x="342900" y="3596278"/>
            <a:ext cx="8458200" cy="1204322"/>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Hendaklah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menyantuni</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umat</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manusia</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penuh</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kerahmatan</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kasih</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sayang</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218:</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1750635"/>
            <a:ext cx="8771867"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الَّذِينَ آمَنُوا وَالَّذِينَ هَاجَرُوا وَجَاهَدُوا فِي سَبِيلِ اللَّهِ أُولَٰئِكَ يَرْجُونَ رَحْمَتَ اللَّهِ ۚ وَاللَّهُ غَفُورٌ رَّحِيمٌ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69645" y="3653556"/>
            <a:ext cx="8991600" cy="1446550"/>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orang-orang yang beriman, orang-orang yang berhijrah dan berjihad di jalan Allah, mereka itu mengharapkan rahmat Allah, dan Allah Maha Pengampun lagi Maha Penyayang”.</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898717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8760"/>
            <a:ext cx="9144000" cy="2400657"/>
          </a:xfrm>
          <a:prstGeom prst="rect">
            <a:avLst/>
          </a:prstGeom>
          <a:solidFill>
            <a:schemeClr val="accent2">
              <a:lumMod val="40000"/>
              <a:lumOff val="60000"/>
              <a:alpha val="54000"/>
            </a:schemeClr>
          </a:solidFill>
        </p:spPr>
        <p:txBody>
          <a:bodyPr wrap="square">
            <a:spAutoFit/>
          </a:bodyPr>
          <a:lstStyle/>
          <a:p>
            <a:pPr algn="ctr" rtl="1">
              <a:defRPr/>
            </a:pPr>
            <a:r>
              <a:rPr lang="ar-SA" sz="150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a:t>
            </a:r>
            <a:r>
              <a:rPr lang="ar-SA" sz="150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لِلَّهِ</a:t>
            </a:r>
            <a:endParaRPr lang="en-US" sz="150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716903"/>
            <a:ext cx="9144000" cy="1200329"/>
          </a:xfrm>
          <a:prstGeom prst="rect">
            <a:avLst/>
          </a:prstGeom>
          <a:solidFill>
            <a:schemeClr val="bg1">
              <a:alpha val="53000"/>
            </a:scheme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286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355241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228600"/>
            <a:ext cx="7358018"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32972"/>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386689"/>
            <a:ext cx="8367464" cy="1077218"/>
          </a:xfrm>
          <a:prstGeom prst="rect">
            <a:avLst/>
          </a:prstGeom>
          <a:solidFill>
            <a:schemeClr val="bg1">
              <a:alpha val="68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a:defRPr/>
            </a:pPr>
            <a:r>
              <a:rPr lang="en-US" sz="3200" b="1" dirty="0" smtClean="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152400"/>
            <a:ext cx="8477280"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74674"/>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95536" y="4080808"/>
            <a:ext cx="8367464" cy="1938992"/>
          </a:xfrm>
          <a:prstGeom prst="rect">
            <a:avLst/>
          </a:prstGeom>
          <a:solidFill>
            <a:schemeClr val="bg1">
              <a:alpha val="34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0"/>
            <a:ext cx="765339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6541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032647"/>
            <a:ext cx="8367464" cy="1569660"/>
          </a:xfrm>
          <a:prstGeom prst="rect">
            <a:avLst/>
          </a:prstGeom>
          <a:solidFill>
            <a:schemeClr val="bg1">
              <a:alpha val="41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304800"/>
            <a:ext cx="765339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42635"/>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4426803"/>
            <a:ext cx="8367464" cy="830997"/>
          </a:xfrm>
          <a:prstGeom prst="rect">
            <a:avLst/>
          </a:prstGeom>
          <a:solidFill>
            <a:schemeClr val="bg1">
              <a:alpha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d</a:t>
            </a:r>
            <a:r>
              <a:rPr lang="sv-SE"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a:t>
            </a:r>
            <a:r>
              <a:rPr lang="sv-SE"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taatlah kepadanya supaya kamu berjaya.</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333961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7582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084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89788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0322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1524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4845"/>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1631"/>
            <a:ext cx="9144000" cy="2092881"/>
          </a:xfrm>
          <a:prstGeom prst="rect">
            <a:avLst/>
          </a:prstGeom>
          <a:solidFill>
            <a:schemeClr val="bg1">
              <a:alpha val="51000"/>
            </a:scheme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98148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78309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05056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86019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77069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294068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890923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283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09600"/>
            <a:ext cx="9144000" cy="6109365"/>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14</a:t>
            </a:r>
            <a:r>
              <a:rPr lang="en-MY" sz="1600" b="1" dirty="0" smtClean="0">
                <a:solidFill>
                  <a:prstClr val="black"/>
                </a:solidFill>
                <a:effectLst>
                  <a:outerShdw blurRad="38100" dist="38100" dir="2700000" algn="tl">
                    <a:srgbClr val="000000">
                      <a:alpha val="43137"/>
                    </a:srgbClr>
                  </a:outerShdw>
                </a:effectLst>
                <a:cs typeface="Arial" charset="0"/>
              </a:rPr>
              <a:t>/09/2018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MENYANTUNI UMAT, MEMBAWA RAHMAT</a:t>
            </a:r>
          </a:p>
          <a:p>
            <a:pPr algn="ctr">
              <a:defRPr/>
            </a:pP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ISLAM ADALAH ANUGERAH ALLAH KEPADA UMMAT MANUSIA DI SAMPING STATUS SEBAGAI KHALIFAH YANG DIBERI AMANAH MENGIMARAHKAN BUMI BERDASARKAN PANDUAN ILAHI.</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SUPAYA UMMAT TIDAK TERSASAR, DIUTUSKAN RASUL-RASUL SEPANJANG ZAMAN BAGI MEMBIMBING PENGIKUT MEREKA, AGAR TERUS BERADA DI ATAS JALAN YG BENAR. RASUL TERAKHIR IALAH NABI MUHAMMAD S.A.W. DIUTUS MENANGANI DAN MENYANTUNI SELURUH MANUSIA DENGAN MISI MEMBAWA RAHMAT.</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SEBAGAI UMMAT RASUL AGUNG, KAUM MUSLIMIN PERLU MENZAHIRKAN DIRI SEBAGAI DUTA PEMBAWA RAHMAT DENGAN MEMPRAKTIKKAN AJARAN ISLAM YANG PADA KESELURUHANNYA BERSIFAT MUDAH, INDAH, MANFAAT DAN PENUH RAHMAT.</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OLEH KERANA DALAM BEBERAPA KEADAAN SIKAP UMMAT ISLAM TIDAK MENCERMINKAN SEBAGAI SUMBER RAHMAT, MAKA MEREKA PERLU BERUBAH  DAN BERHIJRAH KEPADA MEMBUDAYAKAN NILAI ISLAM YANG POSITIF DAN BERSIFAT RAHMATAN LIL'ALAMIN DENGAN MENYAYANGANI DAN MENYANTUNI MANUSIA SEJAGAT UNTUK KEDAMAIAN SERTA KASIH SAYANG.</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95832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13515"/>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499549"/>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330005"/>
            <a:ext cx="9144000" cy="1384995"/>
          </a:xfrm>
          <a:prstGeom prst="rect">
            <a:avLst/>
          </a:prstGeom>
          <a:solidFill>
            <a:schemeClr val="bg1">
              <a:alpha val="52000"/>
            </a:scheme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9632" y="3048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911335"/>
            <a:ext cx="8316416" cy="1569660"/>
          </a:xfrm>
          <a:prstGeom prst="rect">
            <a:avLst/>
          </a:prstGeom>
          <a:solidFill>
            <a:schemeClr val="accent6">
              <a:lumMod val="50000"/>
              <a:alpha val="27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927" y="4185315"/>
            <a:ext cx="9144000" cy="1569660"/>
          </a:xfrm>
          <a:prstGeom prst="rect">
            <a:avLst/>
          </a:prstGeom>
          <a:solidFill>
            <a:schemeClr val="bg1">
              <a:alpha val="43000"/>
            </a:schemeClr>
          </a:solidFill>
          <a:ln w="57150">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228600"/>
            <a:ext cx="892899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Anugerah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60957" y="2595977"/>
            <a:ext cx="7315200" cy="892552"/>
          </a:xfrm>
          <a:prstGeom prst="rect">
            <a:avLst/>
          </a:prstGeom>
          <a:solidFill>
            <a:srgbClr val="00B0F0">
              <a:alpha val="63000"/>
            </a:srgb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Kedatangan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Adam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29298" y="1544598"/>
            <a:ext cx="7324102" cy="492443"/>
          </a:xfrm>
          <a:prstGeom prst="rect">
            <a:avLst/>
          </a:prstGeom>
          <a:solidFill>
            <a:schemeClr val="accent2">
              <a:alpha val="63000"/>
            </a:scheme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Menyantuni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Sejagat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6263680" y="4592598"/>
            <a:ext cx="288032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76200"/>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30</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3506212"/>
            <a:ext cx="9144000" cy="3046988"/>
          </a:xfrm>
          <a:prstGeom prst="rect">
            <a:avLst/>
          </a:prstGeom>
          <a:solidFill>
            <a:schemeClr val="bg1">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effectLst>
                  <a:outerShdw blurRad="38100" dist="38100" dir="2700000" algn="tl">
                    <a:srgbClr val="000000">
                      <a:alpha val="43137"/>
                    </a:srgbClr>
                  </a:outerShdw>
                </a:effectLst>
              </a:rPr>
              <a:t>“</a:t>
            </a:r>
            <a:r>
              <a:rPr lang="en-US" sz="2400" b="1" i="1" dirty="0">
                <a:effectLst>
                  <a:outerShdw blurRad="38100" dist="38100" dir="2700000" algn="tl">
                    <a:srgbClr val="000000">
                      <a:alpha val="43137"/>
                    </a:srgbClr>
                  </a:outerShdw>
                </a:effectLst>
              </a:rPr>
              <a:t>Dan (</a:t>
            </a:r>
            <a:r>
              <a:rPr lang="en-US" sz="2400" b="1" i="1" dirty="0" err="1">
                <a:effectLst>
                  <a:outerShdw blurRad="38100" dist="38100" dir="2700000" algn="tl">
                    <a:srgbClr val="000000">
                      <a:alpha val="43137"/>
                    </a:srgbClr>
                  </a:outerShdw>
                </a:effectLst>
              </a:rPr>
              <a:t>ingatlah</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ketika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Tuhanmu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berfirman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kepada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malaikat</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Sesungguhnya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Aku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hendak</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menjadikan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seorang</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khalifah</a:t>
            </a:r>
            <a:r>
              <a:rPr lang="en-US" sz="2400" b="1" i="1" dirty="0">
                <a:effectLst>
                  <a:outerShdw blurRad="38100" dist="38100" dir="2700000" algn="tl">
                    <a:srgbClr val="000000">
                      <a:alpha val="43137"/>
                    </a:srgbClr>
                  </a:outerShdw>
                </a:effectLst>
              </a:rPr>
              <a:t> di </a:t>
            </a:r>
            <a:r>
              <a:rPr lang="en-US" sz="2400" b="1" i="1" dirty="0" err="1">
                <a:effectLst>
                  <a:outerShdw blurRad="38100" dist="38100" dir="2700000" algn="tl">
                    <a:srgbClr val="000000">
                      <a:alpha val="43137"/>
                    </a:srgbClr>
                  </a:outerShdw>
                </a:effectLst>
              </a:rPr>
              <a:t>bumi</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Mereka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bertanya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tentang</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hikmat</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ketetapan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Tuhan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itu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dengan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berkata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Adakah</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Engkau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Ya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Tuhan</a:t>
            </a:r>
            <a:r>
              <a:rPr lang="en-US" sz="2400" b="1" i="1" dirty="0">
                <a:effectLst>
                  <a:outerShdw blurRad="38100" dist="38100" dir="2700000" algn="tl">
                    <a:srgbClr val="000000">
                      <a:alpha val="43137"/>
                    </a:srgbClr>
                  </a:outerShdw>
                </a:effectLst>
              </a:rPr>
              <a:t> kami) </a:t>
            </a:r>
            <a:r>
              <a:rPr lang="en-US" sz="2400" b="1" i="1" dirty="0" err="1">
                <a:effectLst>
                  <a:outerShdw blurRad="38100" dist="38100" dir="2700000" algn="tl">
                    <a:srgbClr val="000000">
                      <a:alpha val="43137"/>
                    </a:srgbClr>
                  </a:outerShdw>
                </a:effectLst>
              </a:rPr>
              <a:t>hendak</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menjadikan</a:t>
            </a:r>
            <a:r>
              <a:rPr lang="en-US" sz="2400" b="1" i="1" dirty="0">
                <a:effectLst>
                  <a:outerShdw blurRad="38100" dist="38100" dir="2700000" algn="tl">
                    <a:srgbClr val="000000">
                      <a:alpha val="43137"/>
                    </a:srgbClr>
                  </a:outerShdw>
                </a:effectLst>
              </a:rPr>
              <a:t> di </a:t>
            </a:r>
            <a:r>
              <a:rPr lang="en-US" sz="2400" b="1" i="1" dirty="0" err="1">
                <a:effectLst>
                  <a:outerShdw blurRad="38100" dist="38100" dir="2700000" algn="tl">
                    <a:srgbClr val="000000">
                      <a:alpha val="43137"/>
                    </a:srgbClr>
                  </a:outerShdw>
                </a:effectLst>
              </a:rPr>
              <a:t>bumi</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itu</a:t>
            </a:r>
            <a:r>
              <a:rPr lang="en-US" sz="2400" b="1" i="1" dirty="0">
                <a:effectLst>
                  <a:outerShdw blurRad="38100" dist="38100" dir="2700000" algn="tl">
                    <a:srgbClr val="000000">
                      <a:alpha val="43137"/>
                    </a:srgbClr>
                  </a:outerShdw>
                </a:effectLst>
              </a:rPr>
              <a:t> orang yang </a:t>
            </a:r>
            <a:r>
              <a:rPr lang="en-US" sz="2400" b="1" i="1" dirty="0" err="1">
                <a:effectLst>
                  <a:outerShdw blurRad="38100" dist="38100" dir="2700000" algn="tl">
                    <a:srgbClr val="000000">
                      <a:alpha val="43137"/>
                    </a:srgbClr>
                  </a:outerShdw>
                </a:effectLst>
              </a:rPr>
              <a:t>akan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membuat</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bencana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dan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menumpahkan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darah</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berbunuh-bunuhan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padahal</a:t>
            </a:r>
            <a:r>
              <a:rPr lang="en-US" sz="2400" b="1" i="1" dirty="0">
                <a:effectLst>
                  <a:outerShdw blurRad="38100" dist="38100" dir="2700000" algn="tl">
                    <a:srgbClr val="000000">
                      <a:alpha val="43137"/>
                    </a:srgbClr>
                  </a:outerShdw>
                </a:effectLst>
              </a:rPr>
              <a:t> kami </a:t>
            </a:r>
            <a:r>
              <a:rPr lang="en-US" sz="2400" b="1" i="1" dirty="0" err="1">
                <a:effectLst>
                  <a:outerShdw blurRad="38100" dist="38100" dir="2700000" algn="tl">
                    <a:srgbClr val="000000">
                      <a:alpha val="43137"/>
                    </a:srgbClr>
                  </a:outerShdw>
                </a:effectLst>
              </a:rPr>
              <a:t>sentiasa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bertasbih</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dengan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memujiMu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dan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mensucikanMu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Tuhan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berfirman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Sesungguhnya</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Aku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mengetahui</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akan</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apa</a:t>
            </a:r>
            <a:r>
              <a:rPr lang="en-US" sz="2400" b="1" i="1" dirty="0">
                <a:effectLst>
                  <a:outerShdw blurRad="38100" dist="38100" dir="2700000" algn="tl">
                    <a:srgbClr val="000000">
                      <a:alpha val="43137"/>
                    </a:srgbClr>
                  </a:outerShdw>
                </a:effectLst>
              </a:rPr>
              <a:t> yang </a:t>
            </a:r>
            <a:r>
              <a:rPr lang="en-US" sz="2400" b="1" i="1" dirty="0" err="1">
                <a:effectLst>
                  <a:outerShdw blurRad="38100" dist="38100" dir="2700000" algn="tl">
                    <a:srgbClr val="000000">
                      <a:alpha val="43137"/>
                    </a:srgbClr>
                  </a:outerShdw>
                </a:effectLst>
              </a:rPr>
              <a:t>kamu</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tidak</a:t>
            </a:r>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mengetahuinya</a:t>
            </a:r>
            <a:r>
              <a:rPr lang="en-US" sz="2400" b="1" i="1" dirty="0">
                <a:effectLst>
                  <a:outerShdw blurRad="38100" dist="38100" dir="2700000" algn="tl">
                    <a:srgbClr val="000000">
                      <a:alpha val="43137"/>
                    </a:srgbClr>
                  </a:outerShdw>
                </a:effectLst>
              </a:rPr>
              <a:t>”.</a:t>
            </a:r>
            <a:endParaRPr lang="en-MY" sz="2400" b="1" dirty="0">
              <a:effectLst>
                <a:outerShdw blurRad="38100" dist="38100" dir="2700000" algn="tl">
                  <a:srgbClr val="000000">
                    <a:alpha val="43137"/>
                  </a:srgbClr>
                </a:outerShdw>
              </a:effectLst>
            </a:endParaRPr>
          </a:p>
        </p:txBody>
      </p:sp>
      <p:sp>
        <p:nvSpPr>
          <p:cNvPr id="5" name="Rectangle 4"/>
          <p:cNvSpPr/>
          <p:nvPr/>
        </p:nvSpPr>
        <p:spPr>
          <a:xfrm>
            <a:off x="179512" y="1205566"/>
            <a:ext cx="8784976" cy="2123658"/>
          </a:xfrm>
          <a:prstGeom prst="rect">
            <a:avLst/>
          </a:prstGeom>
          <a:solidFill>
            <a:schemeClr val="bg1">
              <a:alpha val="44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وَإِذْ قَالَ رَبُّكَ لِلْمَلَائِكَةِ إِنِّي جَاعِلٌ فِي الْأَرْضِ خَلِيفَةً ۖ قَالُوا أَتَجْعَلُ فِيهَا مَن يُفْسِدُ فِيهَا وَيَسْفِكُ الدِّمَاءَ وَنَحْنُ نُسَبِّحُ بِحَمْدِكَ وَنُقَدِّسُ لَكَ ۖ قَالَ إِنِّي أَعْلَمُ مَا لَا تَعْلَمُونَ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ms-MY"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38808" y="2286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mengimarahkan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dunia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77874" y="2146995"/>
            <a:ext cx="7580326" cy="892552"/>
          </a:xfrm>
          <a:prstGeom prst="rect">
            <a:avLst/>
          </a:prstGeom>
          <a:solidFill>
            <a:srgbClr val="00B0F0">
              <a:alpha val="63000"/>
            </a:srgb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berkembang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pedoman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Ilahi</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59071" y="3475911"/>
            <a:ext cx="7599129" cy="892552"/>
          </a:xfrm>
          <a:prstGeom prst="rect">
            <a:avLst/>
          </a:prstGeom>
          <a:solidFill>
            <a:srgbClr val="00B0F0">
              <a:alpha val="63000"/>
            </a:srgb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dilantik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membetulkan</a:t>
            </a:r>
            <a:r>
              <a:rPr lang="ar-SA"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tersasar</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Right Arrow 5"/>
          <p:cNvSpPr/>
          <p:nvPr/>
        </p:nvSpPr>
        <p:spPr>
          <a:xfrm rot="20204569">
            <a:off x="235387" y="751579"/>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459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1540</Words>
  <Application>Microsoft Office PowerPoint</Application>
  <PresentationFormat>On-screen Show (4:3)</PresentationFormat>
  <Paragraphs>129</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8</cp:revision>
  <dcterms:created xsi:type="dcterms:W3CDTF">2018-09-10T08:41:36Z</dcterms:created>
  <dcterms:modified xsi:type="dcterms:W3CDTF">2018-09-13T10:05:39Z</dcterms:modified>
</cp:coreProperties>
</file>